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00FF00"/>
    <a:srgbClr val="F81CCE"/>
    <a:srgbClr val="F40A7F"/>
    <a:srgbClr val="FE3097"/>
    <a:srgbClr val="FF0066"/>
    <a:srgbClr val="9900FF"/>
    <a:srgbClr val="EA2A73"/>
    <a:srgbClr val="FF6600"/>
    <a:srgbClr val="FA3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2" d="100"/>
          <a:sy n="52" d="100"/>
        </p:scale>
        <p:origin x="-2478" y="-8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E5A3A0-6028-41D8-8631-A5835E89B089}"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4240B-C03D-4FBC-83D7-8ADF56FB23A5}" type="slidenum">
              <a:rPr lang="en-US" smtClean="0"/>
              <a:t>‹#›</a:t>
            </a:fld>
            <a:endParaRPr lang="en-US"/>
          </a:p>
        </p:txBody>
      </p:sp>
    </p:spTree>
    <p:extLst>
      <p:ext uri="{BB962C8B-B14F-4D97-AF65-F5344CB8AC3E}">
        <p14:creationId xmlns:p14="http://schemas.microsoft.com/office/powerpoint/2010/main" val="284791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5A3A0-6028-41D8-8631-A5835E89B089}"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4240B-C03D-4FBC-83D7-8ADF56FB23A5}" type="slidenum">
              <a:rPr lang="en-US" smtClean="0"/>
              <a:t>‹#›</a:t>
            </a:fld>
            <a:endParaRPr lang="en-US"/>
          </a:p>
        </p:txBody>
      </p:sp>
    </p:spTree>
    <p:extLst>
      <p:ext uri="{BB962C8B-B14F-4D97-AF65-F5344CB8AC3E}">
        <p14:creationId xmlns:p14="http://schemas.microsoft.com/office/powerpoint/2010/main" val="731544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5A3A0-6028-41D8-8631-A5835E89B089}"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4240B-C03D-4FBC-83D7-8ADF56FB23A5}" type="slidenum">
              <a:rPr lang="en-US" smtClean="0"/>
              <a:t>‹#›</a:t>
            </a:fld>
            <a:endParaRPr lang="en-US"/>
          </a:p>
        </p:txBody>
      </p:sp>
    </p:spTree>
    <p:extLst>
      <p:ext uri="{BB962C8B-B14F-4D97-AF65-F5344CB8AC3E}">
        <p14:creationId xmlns:p14="http://schemas.microsoft.com/office/powerpoint/2010/main" val="3837873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5A3A0-6028-41D8-8631-A5835E89B089}"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4240B-C03D-4FBC-83D7-8ADF56FB23A5}" type="slidenum">
              <a:rPr lang="en-US" smtClean="0"/>
              <a:t>‹#›</a:t>
            </a:fld>
            <a:endParaRPr lang="en-US"/>
          </a:p>
        </p:txBody>
      </p:sp>
    </p:spTree>
    <p:extLst>
      <p:ext uri="{BB962C8B-B14F-4D97-AF65-F5344CB8AC3E}">
        <p14:creationId xmlns:p14="http://schemas.microsoft.com/office/powerpoint/2010/main" val="2015807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5A3A0-6028-41D8-8631-A5835E89B089}"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4240B-C03D-4FBC-83D7-8ADF56FB23A5}" type="slidenum">
              <a:rPr lang="en-US" smtClean="0"/>
              <a:t>‹#›</a:t>
            </a:fld>
            <a:endParaRPr lang="en-US"/>
          </a:p>
        </p:txBody>
      </p:sp>
    </p:spTree>
    <p:extLst>
      <p:ext uri="{BB962C8B-B14F-4D97-AF65-F5344CB8AC3E}">
        <p14:creationId xmlns:p14="http://schemas.microsoft.com/office/powerpoint/2010/main" val="182526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E5A3A0-6028-41D8-8631-A5835E89B089}" type="datetimeFigureOut">
              <a:rPr lang="en-US" smtClean="0"/>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4240B-C03D-4FBC-83D7-8ADF56FB23A5}" type="slidenum">
              <a:rPr lang="en-US" smtClean="0"/>
              <a:t>‹#›</a:t>
            </a:fld>
            <a:endParaRPr lang="en-US"/>
          </a:p>
        </p:txBody>
      </p:sp>
    </p:spTree>
    <p:extLst>
      <p:ext uri="{BB962C8B-B14F-4D97-AF65-F5344CB8AC3E}">
        <p14:creationId xmlns:p14="http://schemas.microsoft.com/office/powerpoint/2010/main" val="837796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E5A3A0-6028-41D8-8631-A5835E89B089}" type="datetimeFigureOut">
              <a:rPr lang="en-US" smtClean="0"/>
              <a:t>2/14/2013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D4240B-C03D-4FBC-83D7-8ADF56FB23A5}" type="slidenum">
              <a:rPr lang="en-US" smtClean="0"/>
              <a:t>‹#›</a:t>
            </a:fld>
            <a:endParaRPr lang="en-US"/>
          </a:p>
        </p:txBody>
      </p:sp>
    </p:spTree>
    <p:extLst>
      <p:ext uri="{BB962C8B-B14F-4D97-AF65-F5344CB8AC3E}">
        <p14:creationId xmlns:p14="http://schemas.microsoft.com/office/powerpoint/2010/main" val="601285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E5A3A0-6028-41D8-8631-A5835E89B089}" type="datetimeFigureOut">
              <a:rPr lang="en-US" smtClean="0"/>
              <a:t>2/14/2013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D4240B-C03D-4FBC-83D7-8ADF56FB23A5}" type="slidenum">
              <a:rPr lang="en-US" smtClean="0"/>
              <a:t>‹#›</a:t>
            </a:fld>
            <a:endParaRPr lang="en-US"/>
          </a:p>
        </p:txBody>
      </p:sp>
    </p:spTree>
    <p:extLst>
      <p:ext uri="{BB962C8B-B14F-4D97-AF65-F5344CB8AC3E}">
        <p14:creationId xmlns:p14="http://schemas.microsoft.com/office/powerpoint/2010/main" val="1625993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5A3A0-6028-41D8-8631-A5835E89B089}" type="datetimeFigureOut">
              <a:rPr lang="en-US" smtClean="0"/>
              <a:t>2/14/2013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D4240B-C03D-4FBC-83D7-8ADF56FB23A5}" type="slidenum">
              <a:rPr lang="en-US" smtClean="0"/>
              <a:t>‹#›</a:t>
            </a:fld>
            <a:endParaRPr lang="en-US"/>
          </a:p>
        </p:txBody>
      </p:sp>
    </p:spTree>
    <p:extLst>
      <p:ext uri="{BB962C8B-B14F-4D97-AF65-F5344CB8AC3E}">
        <p14:creationId xmlns:p14="http://schemas.microsoft.com/office/powerpoint/2010/main" val="4151552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5A3A0-6028-41D8-8631-A5835E89B089}" type="datetimeFigureOut">
              <a:rPr lang="en-US" smtClean="0"/>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4240B-C03D-4FBC-83D7-8ADF56FB23A5}" type="slidenum">
              <a:rPr lang="en-US" smtClean="0"/>
              <a:t>‹#›</a:t>
            </a:fld>
            <a:endParaRPr lang="en-US"/>
          </a:p>
        </p:txBody>
      </p:sp>
    </p:spTree>
    <p:extLst>
      <p:ext uri="{BB962C8B-B14F-4D97-AF65-F5344CB8AC3E}">
        <p14:creationId xmlns:p14="http://schemas.microsoft.com/office/powerpoint/2010/main" val="2679558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5A3A0-6028-41D8-8631-A5835E89B089}" type="datetimeFigureOut">
              <a:rPr lang="en-US" smtClean="0"/>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4240B-C03D-4FBC-83D7-8ADF56FB23A5}" type="slidenum">
              <a:rPr lang="en-US" smtClean="0"/>
              <a:t>‹#›</a:t>
            </a:fld>
            <a:endParaRPr lang="en-US"/>
          </a:p>
        </p:txBody>
      </p:sp>
    </p:spTree>
    <p:extLst>
      <p:ext uri="{BB962C8B-B14F-4D97-AF65-F5344CB8AC3E}">
        <p14:creationId xmlns:p14="http://schemas.microsoft.com/office/powerpoint/2010/main" val="2076465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5A3A0-6028-41D8-8631-A5835E89B089}" type="datetimeFigureOut">
              <a:rPr lang="en-US" smtClean="0"/>
              <a:t>2/14/2013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4240B-C03D-4FBC-83D7-8ADF56FB23A5}" type="slidenum">
              <a:rPr lang="en-US" smtClean="0"/>
              <a:t>‹#›</a:t>
            </a:fld>
            <a:endParaRPr lang="en-US"/>
          </a:p>
        </p:txBody>
      </p:sp>
    </p:spTree>
    <p:extLst>
      <p:ext uri="{BB962C8B-B14F-4D97-AF65-F5344CB8AC3E}">
        <p14:creationId xmlns:p14="http://schemas.microsoft.com/office/powerpoint/2010/main" val="2141032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png"/><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wmf"/><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5.wmf"/><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C00FF"/>
            </a:gs>
            <a:gs pos="21001">
              <a:srgbClr val="00B0F0"/>
            </a:gs>
            <a:gs pos="35001">
              <a:srgbClr val="00FF00"/>
            </a:gs>
            <a:gs pos="52000">
              <a:srgbClr val="FFFF00"/>
            </a:gs>
            <a:gs pos="73000">
              <a:srgbClr val="FF6600"/>
            </a:gs>
            <a:gs pos="88000">
              <a:srgbClr val="F81CCE"/>
            </a:gs>
            <a:gs pos="100000">
              <a:srgbClr val="CC00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2076451"/>
          </a:xfrm>
        </p:spPr>
        <p:txBody>
          <a:bodyPr>
            <a:normAutofit fontScale="90000"/>
          </a:bodyPr>
          <a:lstStyle/>
          <a:p>
            <a:r>
              <a:rPr lang="en-US" sz="8900" dirty="0">
                <a:latin typeface="Juice ITC" pitchFamily="82" charset="0"/>
              </a:rPr>
              <a:t>Holiday Shopping </a:t>
            </a:r>
            <a:r>
              <a:rPr lang="en-US" sz="8900" dirty="0" smtClean="0">
                <a:latin typeface="Juice ITC" pitchFamily="82" charset="0"/>
              </a:rPr>
              <a:t>Extravaganza</a:t>
            </a:r>
            <a:r>
              <a:rPr lang="en-US" dirty="0"/>
              <a:t/>
            </a:r>
            <a:br>
              <a:rPr lang="en-US" dirty="0"/>
            </a:br>
            <a:endParaRPr lang="en-US" dirty="0"/>
          </a:p>
        </p:txBody>
      </p:sp>
      <p:sp>
        <p:nvSpPr>
          <p:cNvPr id="3" name="Subtitle 2"/>
          <p:cNvSpPr>
            <a:spLocks noGrp="1"/>
          </p:cNvSpPr>
          <p:nvPr>
            <p:ph type="subTitle" idx="1"/>
          </p:nvPr>
        </p:nvSpPr>
        <p:spPr/>
        <p:txBody>
          <a:bodyPr>
            <a:normAutofit/>
          </a:bodyPr>
          <a:lstStyle/>
          <a:p>
            <a:r>
              <a:rPr lang="en-US" sz="6000" b="1" dirty="0" smtClean="0">
                <a:latin typeface="Juice ITC" pitchFamily="82" charset="0"/>
              </a:rPr>
              <a:t>By: Grace </a:t>
            </a:r>
            <a:r>
              <a:rPr lang="en-US" sz="6000" b="1" dirty="0" err="1" smtClean="0">
                <a:latin typeface="Juice ITC" pitchFamily="82" charset="0"/>
              </a:rPr>
              <a:t>Brentlinger</a:t>
            </a:r>
            <a:endParaRPr lang="en-US" sz="6000" b="1" dirty="0"/>
          </a:p>
        </p:txBody>
      </p:sp>
      <p:pic>
        <p:nvPicPr>
          <p:cNvPr id="9219" name="Picture 3" descr="C:\Documents and Settings\teacher\Local Settings\Temporary Internet Files\Content.IE5\834Z4YC9\MC90044157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49516"/>
            <a:ext cx="2362200" cy="1708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153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42" name="Picture 2" descr="C:\Documents and Settings\teacher\Local Settings\Temporary Internet Files\Content.IE5\Z3RIMISB\MP90044868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6384"/>
            <a:ext cx="9144000" cy="647161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solidFill>
                  <a:schemeClr val="bg2"/>
                </a:solidFill>
                <a:latin typeface="Arial Black" pitchFamily="34" charset="0"/>
              </a:rPr>
              <a:t>No Harm</a:t>
            </a:r>
            <a:endParaRPr lang="en-US" dirty="0">
              <a:solidFill>
                <a:schemeClr val="bg2"/>
              </a:solidFill>
              <a:latin typeface="Arial Black" pitchFamily="34" charset="0"/>
            </a:endParaRPr>
          </a:p>
        </p:txBody>
      </p:sp>
      <p:sp>
        <p:nvSpPr>
          <p:cNvPr id="3" name="Content Placeholder 2"/>
          <p:cNvSpPr>
            <a:spLocks noGrp="1"/>
          </p:cNvSpPr>
          <p:nvPr>
            <p:ph idx="1"/>
          </p:nvPr>
        </p:nvSpPr>
        <p:spPr/>
        <p:txBody>
          <a:bodyPr>
            <a:normAutofit fontScale="92500" lnSpcReduction="10000"/>
          </a:bodyPr>
          <a:lstStyle/>
          <a:p>
            <a:r>
              <a:rPr lang="en-US" sz="6600" dirty="0" smtClean="0">
                <a:latin typeface="Arial Black" pitchFamily="34" charset="0"/>
              </a:rPr>
              <a:t>No</a:t>
            </a:r>
            <a:r>
              <a:rPr lang="en-US" sz="6600" dirty="0" smtClean="0">
                <a:solidFill>
                  <a:schemeClr val="bg2"/>
                </a:solidFill>
                <a:latin typeface="Arial Black" pitchFamily="34" charset="0"/>
              </a:rPr>
              <a:t> sym</a:t>
            </a:r>
            <a:r>
              <a:rPr lang="en-US" sz="6600" dirty="0" smtClean="0">
                <a:latin typeface="Arial Black" pitchFamily="34" charset="0"/>
              </a:rPr>
              <a:t>bols</a:t>
            </a:r>
            <a:r>
              <a:rPr lang="en-US" sz="6600" dirty="0" smtClean="0">
                <a:solidFill>
                  <a:schemeClr val="bg2"/>
                </a:solidFill>
                <a:latin typeface="Arial Black" pitchFamily="34" charset="0"/>
              </a:rPr>
              <a:t> </a:t>
            </a:r>
            <a:r>
              <a:rPr lang="en-US" sz="6600" dirty="0" smtClean="0">
                <a:latin typeface="Arial Black" pitchFamily="34" charset="0"/>
              </a:rPr>
              <a:t>and</a:t>
            </a:r>
            <a:r>
              <a:rPr lang="en-US" sz="6600" dirty="0" smtClean="0">
                <a:solidFill>
                  <a:schemeClr val="bg2"/>
                </a:solidFill>
                <a:latin typeface="Arial Black" pitchFamily="34" charset="0"/>
              </a:rPr>
              <a:t> </a:t>
            </a:r>
            <a:r>
              <a:rPr lang="en-US" sz="6600" dirty="0" smtClean="0">
                <a:latin typeface="Arial Black" pitchFamily="34" charset="0"/>
              </a:rPr>
              <a:t>numbers were harmed</a:t>
            </a:r>
            <a:r>
              <a:rPr lang="en-US" sz="6600" dirty="0" smtClean="0">
                <a:solidFill>
                  <a:schemeClr val="bg2"/>
                </a:solidFill>
                <a:latin typeface="Arial Black" pitchFamily="34" charset="0"/>
              </a:rPr>
              <a:t> </a:t>
            </a:r>
            <a:r>
              <a:rPr lang="en-US" sz="6600" dirty="0" smtClean="0">
                <a:latin typeface="Arial Black" pitchFamily="34" charset="0"/>
              </a:rPr>
              <a:t>i</a:t>
            </a:r>
            <a:r>
              <a:rPr lang="en-US" sz="6600" dirty="0" smtClean="0">
                <a:solidFill>
                  <a:schemeClr val="bg2"/>
                </a:solidFill>
                <a:latin typeface="Arial Black" pitchFamily="34" charset="0"/>
              </a:rPr>
              <a:t>n the m</a:t>
            </a:r>
            <a:r>
              <a:rPr lang="en-US" sz="6600" dirty="0" smtClean="0">
                <a:latin typeface="Arial Black" pitchFamily="34" charset="0"/>
              </a:rPr>
              <a:t>aki</a:t>
            </a:r>
            <a:r>
              <a:rPr lang="en-US" sz="6600" dirty="0" smtClean="0">
                <a:solidFill>
                  <a:schemeClr val="bg2"/>
                </a:solidFill>
                <a:latin typeface="Arial Black" pitchFamily="34" charset="0"/>
              </a:rPr>
              <a:t>ng of t</a:t>
            </a:r>
            <a:r>
              <a:rPr lang="en-US" sz="6600" dirty="0" smtClean="0">
                <a:latin typeface="Arial Black" pitchFamily="34" charset="0"/>
              </a:rPr>
              <a:t>hi</a:t>
            </a:r>
            <a:r>
              <a:rPr lang="en-US" sz="6600" dirty="0" smtClean="0">
                <a:solidFill>
                  <a:schemeClr val="bg2"/>
                </a:solidFill>
                <a:latin typeface="Arial Black" pitchFamily="34" charset="0"/>
              </a:rPr>
              <a:t>s </a:t>
            </a:r>
            <a:r>
              <a:rPr lang="en-US" sz="6600" dirty="0" smtClean="0">
                <a:latin typeface="Arial Black" pitchFamily="34" charset="0"/>
              </a:rPr>
              <a:t>power</a:t>
            </a:r>
            <a:r>
              <a:rPr lang="en-US" sz="6600" dirty="0" smtClean="0">
                <a:solidFill>
                  <a:schemeClr val="bg2"/>
                </a:solidFill>
                <a:latin typeface="Arial Black" pitchFamily="34" charset="0"/>
              </a:rPr>
              <a:t> </a:t>
            </a:r>
            <a:r>
              <a:rPr lang="en-US" sz="6600" dirty="0" smtClean="0">
                <a:latin typeface="Arial Black" pitchFamily="34" charset="0"/>
              </a:rPr>
              <a:t>point!</a:t>
            </a:r>
            <a:r>
              <a:rPr lang="en-US" sz="6600" dirty="0" smtClean="0">
                <a:solidFill>
                  <a:schemeClr val="bg2"/>
                </a:solidFill>
                <a:latin typeface="Arial Black" pitchFamily="34" charset="0"/>
              </a:rPr>
              <a:t>!!</a:t>
            </a:r>
            <a:endParaRPr lang="en-US" sz="6600" dirty="0">
              <a:solidFill>
                <a:schemeClr val="bg2"/>
              </a:solidFill>
              <a:latin typeface="Arial Black" pitchFamily="34" charset="0"/>
            </a:endParaRPr>
          </a:p>
        </p:txBody>
      </p:sp>
    </p:spTree>
    <p:extLst>
      <p:ext uri="{BB962C8B-B14F-4D97-AF65-F5344CB8AC3E}">
        <p14:creationId xmlns:p14="http://schemas.microsoft.com/office/powerpoint/2010/main" val="1810778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Minimum Item</a:t>
            </a:r>
            <a:endParaRPr lang="en-US" dirty="0"/>
          </a:p>
        </p:txBody>
      </p:sp>
      <p:sp>
        <p:nvSpPr>
          <p:cNvPr id="3" name="Content Placeholder 2"/>
          <p:cNvSpPr>
            <a:spLocks noGrp="1"/>
          </p:cNvSpPr>
          <p:nvPr>
            <p:ph idx="1"/>
          </p:nvPr>
        </p:nvSpPr>
        <p:spPr/>
        <p:txBody>
          <a:bodyPr/>
          <a:lstStyle/>
          <a:p>
            <a:r>
              <a:rPr lang="en-US" dirty="0" smtClean="0"/>
              <a:t>The item that had the minimum cost was the 1</a:t>
            </a:r>
            <a:r>
              <a:rPr lang="en-US" baseline="30000" dirty="0" smtClean="0"/>
              <a:t>st</a:t>
            </a:r>
            <a:r>
              <a:rPr lang="en-US" dirty="0" smtClean="0"/>
              <a:t> Hunger Games Book. The book cost exactly  $7.00.</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4073" y="3573379"/>
            <a:ext cx="4953000" cy="3284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6324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Maximum Item</a:t>
            </a:r>
            <a:endParaRPr lang="en-US" dirty="0"/>
          </a:p>
        </p:txBody>
      </p:sp>
      <p:sp>
        <p:nvSpPr>
          <p:cNvPr id="3" name="Content Placeholder 2"/>
          <p:cNvSpPr>
            <a:spLocks noGrp="1"/>
          </p:cNvSpPr>
          <p:nvPr>
            <p:ph idx="1"/>
          </p:nvPr>
        </p:nvSpPr>
        <p:spPr/>
        <p:txBody>
          <a:bodyPr/>
          <a:lstStyle/>
          <a:p>
            <a:r>
              <a:rPr lang="en-US" dirty="0" smtClean="0"/>
              <a:t>The item that had the maximum cost was the camcorder. The cost for the camcorder was $163.09.</a:t>
            </a:r>
            <a:endParaRPr lang="en-US" dirty="0"/>
          </a:p>
        </p:txBody>
      </p:sp>
      <p:pic>
        <p:nvPicPr>
          <p:cNvPr id="2050" name="Picture 2" descr="C:\Documents and Settings\teacher\Local Settings\Temporary Internet Files\Content.IE5\834Z4YC9\MC9003898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1233" y="2514600"/>
            <a:ext cx="4451985"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0383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13000">
              <a:srgbClr val="FFA800"/>
            </a:gs>
            <a:gs pos="28000">
              <a:srgbClr val="00FF00"/>
            </a:gs>
            <a:gs pos="42999">
              <a:schemeClr val="accent5">
                <a:lumMod val="60000"/>
                <a:lumOff val="40000"/>
              </a:schemeClr>
            </a:gs>
            <a:gs pos="54160">
              <a:srgbClr val="D228A1"/>
            </a:gs>
            <a:gs pos="71000">
              <a:srgbClr val="FFFF00"/>
            </a:gs>
            <a:gs pos="87000">
              <a:schemeClr val="accent5">
                <a:lumMod val="60000"/>
                <a:lumOff val="4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Range</a:t>
            </a:r>
            <a:endParaRPr lang="en-US" dirty="0"/>
          </a:p>
        </p:txBody>
      </p:sp>
      <p:sp>
        <p:nvSpPr>
          <p:cNvPr id="3" name="Content Placeholder 2"/>
          <p:cNvSpPr>
            <a:spLocks noGrp="1"/>
          </p:cNvSpPr>
          <p:nvPr>
            <p:ph idx="1"/>
          </p:nvPr>
        </p:nvSpPr>
        <p:spPr/>
        <p:txBody>
          <a:bodyPr/>
          <a:lstStyle/>
          <a:p>
            <a:r>
              <a:rPr lang="en-US" dirty="0" smtClean="0"/>
              <a:t>The range was $156.09. The two items were the camcorder and the Hunger Games book. The camcorder cost $163.09 and the book cost $7.00. $163.09 - $7.00= $156.09.</a:t>
            </a:r>
          </a:p>
          <a:p>
            <a:endParaRPr lang="en-US" dirty="0"/>
          </a:p>
        </p:txBody>
      </p:sp>
      <p:pic>
        <p:nvPicPr>
          <p:cNvPr id="3074" name="Picture 2" descr="C:\Documents and Settings\teacher\Local Settings\Temporary Internet Files\Content.IE5\834Z4YC9\MC90039116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363003">
            <a:off x="64771" y="4515427"/>
            <a:ext cx="1239582" cy="192328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Documents and Settings\teacher\Local Settings\Temporary Internet Files\Content.IE5\QT0H8MUP\MC90043472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562" y="4370031"/>
            <a:ext cx="2285714" cy="2285714"/>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Documents and Settings\teacher\Local Settings\Temporary Internet Files\Content.IE5\W193IO33\MC90034000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62200" y="4510833"/>
            <a:ext cx="1781206" cy="200411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Documents and Settings\teacher\Local Settings\Temporary Internet Files\Content.IE5\Z3RIMISB\MC90034000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16628" y="4443196"/>
            <a:ext cx="1484986" cy="203593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Documents and Settings\teacher\Local Settings\Temporary Internet Files\Content.IE5\834Z4YC9\MC910216308[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10201" y="6031450"/>
            <a:ext cx="398560" cy="447675"/>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Documents and Settings\teacher\Local Settings\Temporary Internet Files\Content.IE5\QT0H8MUP\MC900340012[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12427" y="4510833"/>
            <a:ext cx="1440386" cy="1919863"/>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C:\Documents and Settings\teacher\Local Settings\Temporary Internet Files\Content.IE5\QT0H8MUP\MC900340010[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81479" y="4510833"/>
            <a:ext cx="1962521" cy="2061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508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228A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a:t>
            </a:r>
            <a:endParaRPr lang="en-US" dirty="0"/>
          </a:p>
        </p:txBody>
      </p:sp>
      <p:sp>
        <p:nvSpPr>
          <p:cNvPr id="3" name="Content Placeholder 2"/>
          <p:cNvSpPr>
            <a:spLocks noGrp="1"/>
          </p:cNvSpPr>
          <p:nvPr>
            <p:ph idx="1"/>
          </p:nvPr>
        </p:nvSpPr>
        <p:spPr/>
        <p:txBody>
          <a:bodyPr/>
          <a:lstStyle/>
          <a:p>
            <a:r>
              <a:rPr lang="en-US" dirty="0" smtClean="0"/>
              <a:t>The mode was $9.99. There were two $9.99 so $9.99 is the mode because it is the most seen number/price.</a:t>
            </a:r>
            <a:endParaRPr lang="en-US" dirty="0"/>
          </a:p>
        </p:txBody>
      </p:sp>
      <p:pic>
        <p:nvPicPr>
          <p:cNvPr id="4098" name="Picture 2" descr="C:\Documents and Settings\teacher\Local Settings\Temporary Internet Files\Content.IE5\QT0H8MUP\MC9003400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3886200"/>
            <a:ext cx="2173331" cy="2283257"/>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Documents and Settings\teacher\Local Settings\Temporary Internet Files\Content.IE5\Z3RIMISB\MC90044144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2745" y="5485402"/>
            <a:ext cx="684055" cy="68405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Documents and Settings\teacher\Local Settings\Temporary Internet Files\Content.IE5\QT0H8MUP\MC900340010[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40519" y="3886200"/>
            <a:ext cx="2074424" cy="2179347"/>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Documents and Settings\teacher\Local Settings\Temporary Internet Files\Content.IE5\QT0H8MUP\MC900340010[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2707" y="3886201"/>
            <a:ext cx="2043446" cy="2146802"/>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Documents and Settings\teacher\Local Settings\Temporary Internet Files\Content.IE5\W193IO33\MC90039116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3886200"/>
            <a:ext cx="1444796" cy="2241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6026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Median</a:t>
            </a:r>
            <a:endParaRPr lang="en-US" dirty="0"/>
          </a:p>
        </p:txBody>
      </p:sp>
      <p:sp>
        <p:nvSpPr>
          <p:cNvPr id="3" name="Content Placeholder 2"/>
          <p:cNvSpPr>
            <a:spLocks noGrp="1"/>
          </p:cNvSpPr>
          <p:nvPr>
            <p:ph idx="1"/>
          </p:nvPr>
        </p:nvSpPr>
        <p:spPr>
          <a:xfrm>
            <a:off x="0" y="1524000"/>
            <a:ext cx="9144000" cy="5334000"/>
          </a:xfrm>
        </p:spPr>
        <p:txBody>
          <a:bodyPr>
            <a:normAutofit/>
          </a:bodyPr>
          <a:lstStyle/>
          <a:p>
            <a:r>
              <a:rPr lang="en-US" dirty="0" smtClean="0"/>
              <a:t>The median cost was $17.05. You get the median by lining up the numbers from smallest to biggest then crossing off the minimum then maximum. If you end up with one number than that’s your median. If you end up with two numbers that you add the two numbers up and divide by two. My two numbers were $15.20 and $18.90. The sum off those numbers was $34.10. $34.10 divided by 2 equals $17.05.</a:t>
            </a:r>
            <a:endParaRPr lang="en-US" dirty="0"/>
          </a:p>
        </p:txBody>
      </p:sp>
      <p:pic>
        <p:nvPicPr>
          <p:cNvPr id="5122" name="Picture 2" descr="C:\Documents and Settings\teacher\Local Settings\Temporary Internet Files\Content.IE5\Z3RIMISB\MC9003400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480229"/>
            <a:ext cx="1124712" cy="1377771"/>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Documents and Settings\teacher\Local Settings\Temporary Internet Files\Content.IE5\Z3RIMISB\MC9003400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3400" y="457199"/>
            <a:ext cx="947928" cy="1161211"/>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Documents and Settings\teacher\Local Settings\Temporary Internet Files\Content.IE5\Z3RIMISB\MC9003400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457198"/>
            <a:ext cx="975360" cy="1194815"/>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C:\Documents and Settings\teacher\Local Settings\Temporary Internet Files\Content.IE5\Z3RIMISB\MC9003400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488" y="6006694"/>
            <a:ext cx="932688" cy="851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566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Mean</a:t>
            </a:r>
            <a:endParaRPr lang="en-US" dirty="0"/>
          </a:p>
        </p:txBody>
      </p:sp>
      <p:sp>
        <p:nvSpPr>
          <p:cNvPr id="3" name="Content Placeholder 2"/>
          <p:cNvSpPr>
            <a:spLocks noGrp="1"/>
          </p:cNvSpPr>
          <p:nvPr>
            <p:ph idx="1"/>
          </p:nvPr>
        </p:nvSpPr>
        <p:spPr/>
        <p:txBody>
          <a:bodyPr/>
          <a:lstStyle/>
          <a:p>
            <a:r>
              <a:rPr lang="en-US" dirty="0" smtClean="0"/>
              <a:t>The mean was $48.70. The way you get the mean is by adding up the total cost and dividing that number by how many numbers/prices there are. The total of all my items was $487.02. I bought 10 items in all. $487.02 divided by 10 equals $48.70.</a:t>
            </a:r>
            <a:endParaRPr lang="en-US" dirty="0"/>
          </a:p>
        </p:txBody>
      </p:sp>
      <p:pic>
        <p:nvPicPr>
          <p:cNvPr id="6146" name="Picture 2" descr="C:\Documents and Settings\teacher\Local Settings\Temporary Internet Files\Content.IE5\W193IO33\MC900437059[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4750595"/>
            <a:ext cx="2263049" cy="2263049"/>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Documents and Settings\teacher\Local Settings\Temporary Internet Files\Content.IE5\834Z4YC9\MC90043472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800171"/>
            <a:ext cx="20574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C:\Documents and Settings\teacher\Local Settings\Temporary Internet Files\Content.IE5\W193IO33\MC90034002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7474" y="5105400"/>
            <a:ext cx="1268116" cy="1553441"/>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descr="C:\Documents and Settings\teacher\Local Settings\Temporary Internet Files\Content.IE5\834Z4YC9\MC90034001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87249" y="5243517"/>
            <a:ext cx="1269435" cy="1277206"/>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C:\Documents and Settings\teacher\Local Settings\Temporary Internet Files\Content.IE5\W193IO33\MC90043472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4750595"/>
            <a:ext cx="1950286" cy="1950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815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9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en-US" dirty="0" smtClean="0">
                <a:solidFill>
                  <a:schemeClr val="bg2"/>
                </a:solidFill>
                <a:latin typeface="Arial Black" pitchFamily="34" charset="0"/>
              </a:rPr>
              <a:t>What I Bought and how much it Cost</a:t>
            </a:r>
            <a:endParaRPr lang="en-US" dirty="0">
              <a:solidFill>
                <a:schemeClr val="bg2"/>
              </a:solidFill>
              <a:latin typeface="Arial Black" pitchFamily="34" charset="0"/>
            </a:endParaRPr>
          </a:p>
        </p:txBody>
      </p:sp>
      <p:sp>
        <p:nvSpPr>
          <p:cNvPr id="3" name="Content Placeholder 2"/>
          <p:cNvSpPr>
            <a:spLocks noGrp="1"/>
          </p:cNvSpPr>
          <p:nvPr>
            <p:ph idx="1"/>
          </p:nvPr>
        </p:nvSpPr>
        <p:spPr>
          <a:xfrm>
            <a:off x="0" y="1371600"/>
            <a:ext cx="9144000" cy="5486400"/>
          </a:xfrm>
        </p:spPr>
        <p:txBody>
          <a:bodyPr/>
          <a:lstStyle/>
          <a:p>
            <a:r>
              <a:rPr lang="en-US" sz="2400" dirty="0" smtClean="0">
                <a:solidFill>
                  <a:schemeClr val="bg2"/>
                </a:solidFill>
                <a:latin typeface="Arial Black" pitchFamily="34" charset="0"/>
                <a:cs typeface="Arial" pitchFamily="34" charset="0"/>
              </a:rPr>
              <a:t>Swimsuit       Cost: $7.99       </a:t>
            </a:r>
          </a:p>
          <a:p>
            <a:r>
              <a:rPr lang="en-US" sz="2400" dirty="0" smtClean="0">
                <a:solidFill>
                  <a:schemeClr val="bg2"/>
                </a:solidFill>
                <a:latin typeface="Arial Black" pitchFamily="34" charset="0"/>
                <a:cs typeface="Arial" pitchFamily="34" charset="0"/>
              </a:rPr>
              <a:t>T-shirt            Cost: $18.90</a:t>
            </a:r>
          </a:p>
          <a:p>
            <a:r>
              <a:rPr lang="en-US" sz="2400" dirty="0" smtClean="0">
                <a:solidFill>
                  <a:schemeClr val="bg2"/>
                </a:solidFill>
                <a:latin typeface="Arial Black" pitchFamily="34" charset="0"/>
                <a:cs typeface="Arial" pitchFamily="34" charset="0"/>
              </a:rPr>
              <a:t>Diary of A Wimpy Kid     Cost: $9.99</a:t>
            </a:r>
          </a:p>
          <a:p>
            <a:r>
              <a:rPr lang="en-US" sz="2400" dirty="0" smtClean="0">
                <a:solidFill>
                  <a:schemeClr val="bg2"/>
                </a:solidFill>
                <a:latin typeface="Arial Black" pitchFamily="34" charset="0"/>
                <a:cs typeface="Arial" pitchFamily="34" charset="0"/>
              </a:rPr>
              <a:t>Yoga Pants     Cost: $9.99</a:t>
            </a:r>
          </a:p>
          <a:p>
            <a:r>
              <a:rPr lang="en-US" sz="2400" dirty="0" smtClean="0">
                <a:solidFill>
                  <a:schemeClr val="bg2"/>
                </a:solidFill>
                <a:latin typeface="Arial Black" pitchFamily="34" charset="0"/>
                <a:cs typeface="Arial" pitchFamily="34" charset="0"/>
              </a:rPr>
              <a:t>Camcorder     Cost: $163.09</a:t>
            </a:r>
          </a:p>
          <a:p>
            <a:r>
              <a:rPr lang="en-US" sz="2400" dirty="0" smtClean="0">
                <a:solidFill>
                  <a:schemeClr val="bg2"/>
                </a:solidFill>
                <a:latin typeface="Arial Black" pitchFamily="34" charset="0"/>
                <a:cs typeface="Arial" pitchFamily="34" charset="0"/>
              </a:rPr>
              <a:t>Guitar              Cost: $79.97</a:t>
            </a:r>
          </a:p>
          <a:p>
            <a:r>
              <a:rPr lang="en-US" sz="2400" dirty="0" smtClean="0">
                <a:solidFill>
                  <a:schemeClr val="bg2"/>
                </a:solidFill>
                <a:latin typeface="Arial Black" pitchFamily="34" charset="0"/>
                <a:cs typeface="Arial" pitchFamily="34" charset="0"/>
              </a:rPr>
              <a:t>The Hunger Games    Cost: $7.00</a:t>
            </a:r>
          </a:p>
          <a:p>
            <a:r>
              <a:rPr lang="en-US" sz="2400" dirty="0" smtClean="0">
                <a:solidFill>
                  <a:schemeClr val="bg2"/>
                </a:solidFill>
                <a:latin typeface="Arial Black" pitchFamily="34" charset="0"/>
                <a:cs typeface="Arial" pitchFamily="34" charset="0"/>
              </a:rPr>
              <a:t>Basketball hoop     Cost: $132.02</a:t>
            </a:r>
          </a:p>
          <a:p>
            <a:r>
              <a:rPr lang="en-US" sz="2400" dirty="0" smtClean="0">
                <a:solidFill>
                  <a:schemeClr val="bg2"/>
                </a:solidFill>
                <a:latin typeface="Arial Black" pitchFamily="34" charset="0"/>
                <a:cs typeface="Arial" pitchFamily="34" charset="0"/>
              </a:rPr>
              <a:t>Just Dance 4     Cost: $34.87</a:t>
            </a:r>
          </a:p>
          <a:p>
            <a:r>
              <a:rPr lang="en-US" sz="2400" dirty="0" smtClean="0">
                <a:solidFill>
                  <a:schemeClr val="bg2"/>
                </a:solidFill>
                <a:latin typeface="Arial Black" pitchFamily="34" charset="0"/>
                <a:cs typeface="Arial" pitchFamily="34" charset="0"/>
              </a:rPr>
              <a:t>Shirt                  Cost: $15.20</a:t>
            </a:r>
          </a:p>
          <a:p>
            <a:endParaRPr lang="en-US" dirty="0" smtClean="0"/>
          </a:p>
        </p:txBody>
      </p:sp>
      <p:pic>
        <p:nvPicPr>
          <p:cNvPr id="7170" name="Picture 2" descr="C:\Documents and Settings\teacher\Local Settings\Temporary Internet Files\Content.IE5\834Z4YC9\MC90029324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97619" y="1066800"/>
            <a:ext cx="2293763" cy="19812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Documents and Settings\teacher\Local Settings\Temporary Internet Files\Content.IE5\834Z4YC9\MC9002510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085" y="4325684"/>
            <a:ext cx="1339913" cy="2495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2256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A32F0"/>
            </a:gs>
            <a:gs pos="66000">
              <a:srgbClr val="9900FF"/>
            </a:gs>
            <a:gs pos="34000">
              <a:srgbClr val="00FF00"/>
            </a:gs>
            <a:gs pos="87000">
              <a:srgbClr val="FFFF00"/>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Spent</a:t>
            </a:r>
            <a:endParaRPr lang="en-US" dirty="0"/>
          </a:p>
        </p:txBody>
      </p:sp>
      <p:sp>
        <p:nvSpPr>
          <p:cNvPr id="3" name="Content Placeholder 2"/>
          <p:cNvSpPr>
            <a:spLocks noGrp="1"/>
          </p:cNvSpPr>
          <p:nvPr>
            <p:ph idx="1"/>
          </p:nvPr>
        </p:nvSpPr>
        <p:spPr>
          <a:xfrm>
            <a:off x="457200" y="1676400"/>
            <a:ext cx="8229600" cy="4525963"/>
          </a:xfrm>
        </p:spPr>
        <p:txBody>
          <a:bodyPr>
            <a:normAutofit/>
          </a:bodyPr>
          <a:lstStyle/>
          <a:p>
            <a:r>
              <a:rPr lang="en-US" sz="4000" dirty="0" smtClean="0"/>
              <a:t>I spent a total of $487.02. My budget was $500. I bought 10 things in all. I spent $487.02 of my $500 dollar budget. That means that I have $12.98 left over.</a:t>
            </a:r>
            <a:endParaRPr lang="en-US" sz="4000" dirty="0"/>
          </a:p>
        </p:txBody>
      </p:sp>
      <p:pic>
        <p:nvPicPr>
          <p:cNvPr id="8197" name="Picture 5" descr="C:\Documents and Settings\teacher\Local Settings\Temporary Internet Files\Content.IE5\834Z4YC9\MP90030577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112982"/>
            <a:ext cx="1905000" cy="2534368"/>
          </a:xfrm>
          <a:prstGeom prst="rect">
            <a:avLst/>
          </a:prstGeom>
          <a:noFill/>
          <a:extLst>
            <a:ext uri="{909E8E84-426E-40DD-AFC4-6F175D3DCCD1}">
              <a14:hiddenFill xmlns:a14="http://schemas.microsoft.com/office/drawing/2010/main">
                <a:solidFill>
                  <a:srgbClr val="FFFFFF"/>
                </a:solidFill>
              </a14:hiddenFill>
            </a:ext>
          </a:extLst>
        </p:spPr>
      </p:pic>
      <p:pic>
        <p:nvPicPr>
          <p:cNvPr id="8199" name="Picture 7" descr="C:\Documents and Settings\teacher\Local Settings\Temporary Internet Files\Content.IE5\Z3RIMISB\MP9003860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4739302"/>
            <a:ext cx="2667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9260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397</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Holiday Shopping Extravaganza </vt:lpstr>
      <vt:lpstr>The Minimum Item</vt:lpstr>
      <vt:lpstr>The Maximum Item</vt:lpstr>
      <vt:lpstr>The Range</vt:lpstr>
      <vt:lpstr>The Mode</vt:lpstr>
      <vt:lpstr>The Median</vt:lpstr>
      <vt:lpstr>The Mean</vt:lpstr>
      <vt:lpstr>What I Bought and how much it Cost</vt:lpstr>
      <vt:lpstr>Total Spent</vt:lpstr>
      <vt:lpstr>No Harm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Holiday Shopping Extravaganza</dc:title>
  <dc:creator>teacher</dc:creator>
  <cp:lastModifiedBy>teacher</cp:lastModifiedBy>
  <cp:revision>31</cp:revision>
  <dcterms:created xsi:type="dcterms:W3CDTF">2012-12-03T17:57:09Z</dcterms:created>
  <dcterms:modified xsi:type="dcterms:W3CDTF">2013-02-14T15:53:25Z</dcterms:modified>
</cp:coreProperties>
</file>